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ook Antiqua" pitchFamily="18" charset="0"/>
      <p:regular r:id="rId13"/>
      <p:bold r:id="rId14"/>
      <p:italic r:id="rId15"/>
      <p:boldItalic r:id="rId16"/>
    </p:embeddedFont>
    <p:embeddedFont>
      <p:font typeface="Source Sans 3" charset="0"/>
      <p:regular r:id="rId17"/>
    </p:embeddedFont>
    <p:embeddedFont>
      <p:font typeface="Consolas" pitchFamily="49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Wingdings 2" pitchFamily="18" charset="2"/>
      <p:regular r:id="rId26"/>
    </p:embeddedFont>
    <p:embeddedFont>
      <p:font typeface="Wingdings 3" pitchFamily="18" charset="2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-104" y="-6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75248" y="1645920"/>
            <a:ext cx="13167360" cy="2194560"/>
          </a:xfrm>
        </p:spPr>
        <p:txBody>
          <a:bodyPr vert="horz" lIns="65311" tIns="0" rIns="65311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69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94560" y="3998038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0" y="731520"/>
            <a:ext cx="11338560" cy="219456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60320" y="3009343"/>
            <a:ext cx="11338560" cy="1811654"/>
          </a:xfrm>
        </p:spPr>
        <p:txBody>
          <a:bodyPr anchor="t"/>
          <a:lstStyle>
            <a:lvl1pPr marL="104498" indent="0" algn="l">
              <a:buNone/>
              <a:defRPr sz="29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679680" y="7700011"/>
            <a:ext cx="1219200" cy="438150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7660"/>
            <a:ext cx="13167360" cy="13716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2135"/>
            <a:ext cx="6464301" cy="901064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1842135"/>
            <a:ext cx="6466840" cy="901064"/>
          </a:xfrm>
        </p:spPr>
        <p:txBody>
          <a:bodyPr anchor="ctr"/>
          <a:lstStyle>
            <a:lvl1pPr marL="0" indent="0">
              <a:buNone/>
              <a:defRPr sz="3400" b="0" cap="all" baseline="0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2834640"/>
            <a:ext cx="6464301" cy="451675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2834640"/>
            <a:ext cx="6466840" cy="451675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31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1521" y="1828800"/>
            <a:ext cx="4813301" cy="5522596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31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0" y="731520"/>
            <a:ext cx="8778240" cy="626746"/>
          </a:xfrm>
        </p:spPr>
        <p:txBody>
          <a:bodyPr lIns="65311" rIns="65311" bIns="0" anchor="b">
            <a:sp3d prstMaterial="softEdge"/>
          </a:bodyPr>
          <a:lstStyle>
            <a:lvl1pPr algn="ctr">
              <a:buNone/>
              <a:defRPr sz="29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26080" y="2198370"/>
            <a:ext cx="8778240" cy="475488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46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926080" y="1400145"/>
            <a:ext cx="8778240" cy="636422"/>
          </a:xfrm>
        </p:spPr>
        <p:txBody>
          <a:bodyPr lIns="65311" tIns="65311" rIns="65311" anchor="t"/>
          <a:lstStyle>
            <a:lvl1pPr marL="0" indent="0" algn="ct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650992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31520" y="7700011"/>
            <a:ext cx="34137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3/16/2026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998720" y="7700011"/>
            <a:ext cx="463296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ct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2679680" y="7700011"/>
            <a:ext cx="1219200" cy="438150"/>
          </a:xfrm>
          <a:prstGeom prst="rect">
            <a:avLst/>
          </a:prstGeom>
        </p:spPr>
        <p:txBody>
          <a:bodyPr vert="horz" lIns="0" tIns="65311" rIns="0" bIns="65311" anchor="b"/>
          <a:lstStyle>
            <a:lvl1pPr algn="r" eaLnBrk="1" latinLnBrk="0" hangingPunct="1">
              <a:defRPr kumimoji="0" sz="17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59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83732" indent="-587799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40909" indent="-40492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19713" indent="-32655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933206" indent="-26124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207512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5" indent="-26124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374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095742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383111" indent="-26124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-4-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-4-5.svg"/><Relationship Id="rId5" Type="http://schemas.openxmlformats.org/officeDocument/2006/relationships/image" Target="../media/image-4-3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691408"/>
            <a:ext cx="74164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Лекция 8. Объектный тип в JavaScript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4242316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kk-KZ" sz="1700" smtClean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Эта тема </a:t>
            </a:r>
            <a:r>
              <a:rPr lang="en-US" sz="1700" smtClean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— фундамент для frontend‑разработчика. Объекты лежат в основе JavaScript, и понимание их поведения критично при работе с Angular и TypeScript. В этой лекции разберём структуру объектов, доступ к свойствам, методы, this, arguments и практические приёмы.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2300" y="1170146"/>
            <a:ext cx="3938588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Итоги и задачи после лекции</a:t>
            </a:r>
            <a:endParaRPr lang="en-US" sz="1900" dirty="0"/>
          </a:p>
        </p:txBody>
      </p:sp>
      <p:sp>
        <p:nvSpPr>
          <p:cNvPr id="4" name="Text 1"/>
          <p:cNvSpPr/>
          <p:nvPr/>
        </p:nvSpPr>
        <p:spPr>
          <a:xfrm>
            <a:off x="6022300" y="1599248"/>
            <a:ext cx="807219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Краткая сводка ключевых понятий и практические задания для закрепления: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022300" y="2056328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6" name="Shape 3"/>
          <p:cNvSpPr/>
          <p:nvPr/>
        </p:nvSpPr>
        <p:spPr>
          <a:xfrm>
            <a:off x="6022300" y="2041088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7" name="Shape 4"/>
          <p:cNvSpPr/>
          <p:nvPr/>
        </p:nvSpPr>
        <p:spPr>
          <a:xfrm>
            <a:off x="9857482" y="1855470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9977973" y="1955959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171486" y="2391251"/>
            <a:ext cx="1615440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Создание объектов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171486" y="2631281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Создать 3 объекта: user, product, settings — с разными типами свойств.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6022300" y="3227189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12" name="Shape 9"/>
          <p:cNvSpPr/>
          <p:nvPr/>
        </p:nvSpPr>
        <p:spPr>
          <a:xfrm>
            <a:off x="6022300" y="3211949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9857482" y="3026331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14" name="Text 11"/>
          <p:cNvSpPr/>
          <p:nvPr/>
        </p:nvSpPr>
        <p:spPr>
          <a:xfrm>
            <a:off x="9977973" y="3126819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6171486" y="3562112"/>
            <a:ext cx="205085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Практика со свойствами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6171486" y="3802142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Добавить, изменить и удалить свойства; проверить поведение через консоль.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6022300" y="4398050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18" name="Shape 15"/>
          <p:cNvSpPr/>
          <p:nvPr/>
        </p:nvSpPr>
        <p:spPr>
          <a:xfrm>
            <a:off x="6022300" y="4382810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19" name="Shape 16"/>
          <p:cNvSpPr/>
          <p:nvPr/>
        </p:nvSpPr>
        <p:spPr>
          <a:xfrm>
            <a:off x="9857482" y="4197191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20" name="Text 17"/>
          <p:cNvSpPr/>
          <p:nvPr/>
        </p:nvSpPr>
        <p:spPr>
          <a:xfrm>
            <a:off x="9977973" y="4297680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250" dirty="0"/>
          </a:p>
        </p:txBody>
      </p:sp>
      <p:sp>
        <p:nvSpPr>
          <p:cNvPr id="21" name="Text 18"/>
          <p:cNvSpPr/>
          <p:nvPr/>
        </p:nvSpPr>
        <p:spPr>
          <a:xfrm>
            <a:off x="6171486" y="4732973"/>
            <a:ext cx="152245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Методы и this</a:t>
            </a:r>
            <a:endParaRPr lang="en-US" sz="1150" dirty="0"/>
          </a:p>
        </p:txBody>
      </p:sp>
      <p:sp>
        <p:nvSpPr>
          <p:cNvPr id="22" name="Text 19"/>
          <p:cNvSpPr/>
          <p:nvPr/>
        </p:nvSpPr>
        <p:spPr>
          <a:xfrm>
            <a:off x="6171486" y="4973003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Написать метод, использующий this; сравнить поведение при обычной и стрелочной функции.</a:t>
            </a:r>
            <a:endParaRPr lang="en-US" sz="1050" dirty="0"/>
          </a:p>
        </p:txBody>
      </p:sp>
      <p:sp>
        <p:nvSpPr>
          <p:cNvPr id="23" name="Shape 20"/>
          <p:cNvSpPr/>
          <p:nvPr/>
        </p:nvSpPr>
        <p:spPr>
          <a:xfrm>
            <a:off x="6022300" y="5568910"/>
            <a:ext cx="8072199" cy="886897"/>
          </a:xfrm>
          <a:prstGeom prst="roundRect">
            <a:avLst>
              <a:gd name="adj" fmla="val 8248"/>
            </a:avLst>
          </a:prstGeom>
          <a:solidFill>
            <a:srgbClr val="111213"/>
          </a:solidFill>
          <a:ln/>
        </p:spPr>
      </p:sp>
      <p:sp>
        <p:nvSpPr>
          <p:cNvPr id="24" name="Shape 21"/>
          <p:cNvSpPr/>
          <p:nvPr/>
        </p:nvSpPr>
        <p:spPr>
          <a:xfrm>
            <a:off x="6022300" y="5553670"/>
            <a:ext cx="8072199" cy="60960"/>
          </a:xfrm>
          <a:prstGeom prst="roundRect">
            <a:avLst>
              <a:gd name="adj" fmla="val 32967"/>
            </a:avLst>
          </a:prstGeom>
          <a:solidFill>
            <a:srgbClr val="FFFFFF"/>
          </a:solidFill>
          <a:ln/>
        </p:spPr>
      </p:sp>
      <p:sp>
        <p:nvSpPr>
          <p:cNvPr id="25" name="Shape 22"/>
          <p:cNvSpPr/>
          <p:nvPr/>
        </p:nvSpPr>
        <p:spPr>
          <a:xfrm>
            <a:off x="9857482" y="5368052"/>
            <a:ext cx="401836" cy="401836"/>
          </a:xfrm>
          <a:prstGeom prst="roundRect">
            <a:avLst>
              <a:gd name="adj" fmla="val 227556"/>
            </a:avLst>
          </a:prstGeom>
          <a:solidFill>
            <a:srgbClr val="FFFFFF"/>
          </a:solidFill>
          <a:ln/>
        </p:spPr>
      </p:sp>
      <p:sp>
        <p:nvSpPr>
          <p:cNvPr id="26" name="Text 23"/>
          <p:cNvSpPr/>
          <p:nvPr/>
        </p:nvSpPr>
        <p:spPr>
          <a:xfrm>
            <a:off x="9977973" y="5468541"/>
            <a:ext cx="160734" cy="200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250" dirty="0"/>
          </a:p>
        </p:txBody>
      </p:sp>
      <p:sp>
        <p:nvSpPr>
          <p:cNvPr id="27" name="Text 24"/>
          <p:cNvSpPr/>
          <p:nvPr/>
        </p:nvSpPr>
        <p:spPr>
          <a:xfrm>
            <a:off x="6171486" y="5903833"/>
            <a:ext cx="1522452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Arguments vs rest</a:t>
            </a:r>
            <a:endParaRPr lang="en-US" sz="1150" dirty="0"/>
          </a:p>
        </p:txBody>
      </p:sp>
      <p:sp>
        <p:nvSpPr>
          <p:cNvPr id="28" name="Text 25"/>
          <p:cNvSpPr/>
          <p:nvPr/>
        </p:nvSpPr>
        <p:spPr>
          <a:xfrm>
            <a:off x="6171486" y="6143863"/>
            <a:ext cx="7773829" cy="162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Реализовать сумматор через arguments и через ...args; объяснить различия.</a:t>
            </a:r>
            <a:endParaRPr lang="en-US" sz="1050" dirty="0"/>
          </a:p>
        </p:txBody>
      </p:sp>
      <p:sp>
        <p:nvSpPr>
          <p:cNvPr id="29" name="Shape 26"/>
          <p:cNvSpPr/>
          <p:nvPr/>
        </p:nvSpPr>
        <p:spPr>
          <a:xfrm>
            <a:off x="6022300" y="6616222"/>
            <a:ext cx="8072199" cy="24289"/>
          </a:xfrm>
          <a:prstGeom prst="rect">
            <a:avLst/>
          </a:prstGeom>
          <a:solidFill>
            <a:srgbClr val="E2E6E9">
              <a:alpha val="50000"/>
            </a:srgbClr>
          </a:solidFill>
          <a:ln/>
        </p:spPr>
      </p:sp>
      <p:sp>
        <p:nvSpPr>
          <p:cNvPr id="30" name="Text 27"/>
          <p:cNvSpPr/>
          <p:nvPr/>
        </p:nvSpPr>
        <p:spPr>
          <a:xfrm>
            <a:off x="6022300" y="6733937"/>
            <a:ext cx="8072199" cy="325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5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Чек‑лист усвоения:</a:t>
            </a:r>
            <a:r>
              <a:rPr lang="en-US" sz="105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создавать объекты; обращаться к свойствам (точка/скобки); добавлять/удалять; перебирать через for...in; понимать сравнение по ссылке; писать методы и понимать this; использовать arguments и ...args.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063234"/>
            <a:ext cx="6625114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Что такое объект в JavaScript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863798" y="2985849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Объект — это структура данных, которая хранит свойства (ключи) и значения; кроме того, свойства могут быть функциями — методами. Проще: объект = набор пар </a:t>
            </a:r>
            <a:r>
              <a:rPr lang="en-US" sz="170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ключ: значение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Это универсальный контейнер для структурирования данных и поведения.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3876675"/>
            <a:ext cx="1831657" cy="228957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965371" y="3876675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 создания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2965371" y="4312920"/>
            <a:ext cx="421481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 student = { name: "Dinara", age: 25, city: "Almaty" } — свойства: name, age, city; значения — строка и число.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098" y="3876675"/>
            <a:ext cx="1831777" cy="22896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51789" y="3876675"/>
            <a:ext cx="2574608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Свойства и методы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551789" y="4312920"/>
            <a:ext cx="421481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Свойство хранит данные; метод — функция, записанная как значение свойства: user.greet = function() { ... }.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610797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Доступ к свойствам: точка и скобки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3798" y="2916198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Есть два основных способа получить значение свойства: через точку (obj.prop) и через квадратные скобки (obj['prop']). Скобочный синтаксис необходим, когда имя свойства динамическое или содержит символы, не подходящие для идентификатора.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63798" y="4454962"/>
            <a:ext cx="3600212" cy="2163842"/>
          </a:xfrm>
          <a:prstGeom prst="roundRect">
            <a:avLst>
              <a:gd name="adj" fmla="val 1497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1079659" y="467082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Через точку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79659" y="5107067"/>
            <a:ext cx="3168491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student.name — самый читаемый и распространённый способ, работает когда идентификатор валиден.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79871" y="4454962"/>
            <a:ext cx="3600331" cy="2163842"/>
          </a:xfrm>
          <a:prstGeom prst="roundRect">
            <a:avLst>
              <a:gd name="adj" fmla="val 1497"/>
            </a:avLst>
          </a:prstGeom>
          <a:solidFill>
            <a:srgbClr val="303132"/>
          </a:solidFill>
          <a:ln/>
        </p:spPr>
      </p:sp>
      <p:sp>
        <p:nvSpPr>
          <p:cNvPr id="9" name="Text 6"/>
          <p:cNvSpPr/>
          <p:nvPr/>
        </p:nvSpPr>
        <p:spPr>
          <a:xfrm>
            <a:off x="4895731" y="467082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Через скобки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95731" y="5107067"/>
            <a:ext cx="3168610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student['age'] или student[key] — удобно для динамических ключей: let key = 'city'; student[key].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796528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3. Изменение, добавление и удаление свойств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350198" y="2101929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Объекты в JavaScript изменяемы: можно присваивать новые значения, добавлять новые свойства и удалять существующие. Важно понимать побочные эффекты, если на объект есть другие ссылки.</a:t>
            </a:r>
            <a:endParaRPr lang="en-US" sz="1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0198" y="3316724"/>
            <a:ext cx="539829" cy="5398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9943" y="3316724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Изменение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7159943" y="3752969"/>
            <a:ext cx="660665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student.age = 26; — просто перезаписываем значение свойства.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0198" y="4508778"/>
            <a:ext cx="539829" cy="53982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59943" y="4508778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Добавление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7159943" y="4945023"/>
            <a:ext cx="660665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student.university = "KazNU"; — добавляется новое свойство в объект в рантайме.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0198" y="6024801"/>
            <a:ext cx="539829" cy="53982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59943" y="6024801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Удаление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7159943" y="6461046"/>
            <a:ext cx="6606659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delete student.age; — удаляет свойство; присвоение null (student = null) освобождает переменную, но объект удаляется сборщиком мусора только при отсутствии ссылок.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599367"/>
            <a:ext cx="5673923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4. Перебор свойств: for...in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3798" y="2413992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Цикл for...in перебирает перечисляемые свойства объекта. Он отдаёт ключи, а значение доступно через obj[key]. Будьте внимательны: цикл также проходит по наследуемым перечисляемым свойствам в прототипной цепочке.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863798" y="3952756"/>
            <a:ext cx="74164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Пример: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863798" y="4519613"/>
            <a:ext cx="7416403" cy="647819"/>
          </a:xfrm>
          <a:prstGeom prst="roundRect">
            <a:avLst>
              <a:gd name="adj" fmla="val 5001"/>
            </a:avLst>
          </a:prstGeom>
          <a:solidFill>
            <a:srgbClr val="1E1F20"/>
          </a:solidFill>
          <a:ln/>
        </p:spPr>
      </p:sp>
      <p:sp>
        <p:nvSpPr>
          <p:cNvPr id="7" name="Shape 4"/>
          <p:cNvSpPr/>
          <p:nvPr/>
        </p:nvSpPr>
        <p:spPr>
          <a:xfrm>
            <a:off x="853083" y="4519613"/>
            <a:ext cx="7437834" cy="647819"/>
          </a:xfrm>
          <a:prstGeom prst="roundRect">
            <a:avLst>
              <a:gd name="adj" fmla="val 5001"/>
            </a:avLst>
          </a:prstGeom>
          <a:solidFill>
            <a:srgbClr val="1E1F20"/>
          </a:solidFill>
          <a:ln/>
        </p:spPr>
      </p:sp>
      <p:sp>
        <p:nvSpPr>
          <p:cNvPr id="8" name="Text 5"/>
          <p:cNvSpPr/>
          <p:nvPr/>
        </p:nvSpPr>
        <p:spPr>
          <a:xfrm>
            <a:off x="1068943" y="4681538"/>
            <a:ext cx="7006114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for (let key in student) { console.log(key + ": " + student[key]); }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863798" y="5410319"/>
            <a:ext cx="7416403" cy="1219914"/>
          </a:xfrm>
          <a:prstGeom prst="roundRect">
            <a:avLst>
              <a:gd name="adj" fmla="val 2656"/>
            </a:avLst>
          </a:prstGeom>
          <a:solidFill>
            <a:srgbClr val="262626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59" y="5719763"/>
            <a:ext cx="269915" cy="2158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65434" y="5680115"/>
            <a:ext cx="649890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Если нужно перебрать только собственные свойства — используйте Object.hasOwn(obj, key) или Object.keys(obj).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642348"/>
            <a:ext cx="7416403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5. Сравнение объектов — по ссылке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350198" y="2947749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JavaScript объекты сравниваются по ссылке (по месту в памяти), а не по содержимому. Даже если два объекта выглядят одинаково, они не равны, пока не указывают на один и тот же объект.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350198" y="4162544"/>
            <a:ext cx="485894" cy="48589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7051953" y="4236720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051953" y="4672965"/>
            <a:ext cx="671464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 obj1 = { a: 1 }; let obj2 = { a: 1 }; obj1 === obj2 // false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350198" y="5428774"/>
            <a:ext cx="485894" cy="485894"/>
          </a:xfrm>
          <a:prstGeom prst="roundRect">
            <a:avLst>
              <a:gd name="adj" fmla="val 6667"/>
            </a:avLst>
          </a:prstGeom>
          <a:solidFill>
            <a:srgbClr val="303132"/>
          </a:solidFill>
          <a:ln/>
        </p:spPr>
      </p:sp>
      <p:sp>
        <p:nvSpPr>
          <p:cNvPr id="9" name="Text 6"/>
          <p:cNvSpPr/>
          <p:nvPr/>
        </p:nvSpPr>
        <p:spPr>
          <a:xfrm>
            <a:off x="7051953" y="5502950"/>
            <a:ext cx="2918222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Сравнение по ссылке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051953" y="5939195"/>
            <a:ext cx="671464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 obj3 = obj1; obj1 === obj3 // true — обе переменные указывают на один объект.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331958"/>
            <a:ext cx="7415332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6. Методы объекта и значение this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863798" y="3254573"/>
            <a:ext cx="12902803" cy="663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Метод — это свойство, значение которого функция. Внутри метода ключевое слово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this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обычно ссылается на объект, в котором метод вызван. Однако поведение this зависит от контекста вызова.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4160639"/>
            <a:ext cx="1389578" cy="17368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523292" y="416063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Метод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2523292" y="4596884"/>
            <a:ext cx="465689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user.greet(); // this внутри метода — user. this.name даст 'Dinara'.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098" y="4160639"/>
            <a:ext cx="1389578" cy="1736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109591" y="4160639"/>
            <a:ext cx="2923461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Стрелочные функции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9109591" y="4596884"/>
            <a:ext cx="4657011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Стрелочная функция не имеет собственного this — она берёт его из внешнего лексического контекста. Поэтому внутри объекта стрелочные методы часто </a:t>
            </a:r>
            <a:r>
              <a:rPr lang="en-US" sz="1700" b="1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 работают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как ожидается.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087993"/>
            <a:ext cx="4380071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7. Объект arguments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350198" y="1902619"/>
            <a:ext cx="7416403" cy="1311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обычной (не стрелочной) функции доступен встроенный псевдо‑массив </a:t>
            </a: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arguments</a:t>
            </a: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он содержит все переданные аргументы и имеет свойство length. В стрелочных функциях arguments нет; используйте остаточные параметры (...args).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350198" y="3456623"/>
            <a:ext cx="7416403" cy="1953101"/>
          </a:xfrm>
          <a:prstGeom prst="roundRect">
            <a:avLst>
              <a:gd name="adj" fmla="val 1659"/>
            </a:avLst>
          </a:prstGeom>
          <a:solidFill>
            <a:srgbClr val="303132"/>
          </a:solidFill>
          <a:ln/>
        </p:spPr>
      </p:sp>
      <p:sp>
        <p:nvSpPr>
          <p:cNvPr id="6" name="Text 3"/>
          <p:cNvSpPr/>
          <p:nvPr/>
        </p:nvSpPr>
        <p:spPr>
          <a:xfrm>
            <a:off x="6566059" y="3672483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Пример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6566059" y="4222075"/>
            <a:ext cx="6984682" cy="971788"/>
          </a:xfrm>
          <a:prstGeom prst="roundRect">
            <a:avLst>
              <a:gd name="adj" fmla="val 3334"/>
            </a:avLst>
          </a:prstGeom>
          <a:solidFill>
            <a:srgbClr val="1E1F20"/>
          </a:solidFill>
          <a:ln/>
        </p:spPr>
      </p:sp>
      <p:sp>
        <p:nvSpPr>
          <p:cNvPr id="8" name="Shape 5"/>
          <p:cNvSpPr/>
          <p:nvPr/>
        </p:nvSpPr>
        <p:spPr>
          <a:xfrm>
            <a:off x="6555343" y="4222075"/>
            <a:ext cx="7006114" cy="971788"/>
          </a:xfrm>
          <a:prstGeom prst="roundRect">
            <a:avLst>
              <a:gd name="adj" fmla="val 3334"/>
            </a:avLst>
          </a:prstGeom>
          <a:solidFill>
            <a:srgbClr val="1E1F20"/>
          </a:solidFill>
          <a:ln/>
        </p:spPr>
      </p:sp>
      <p:sp>
        <p:nvSpPr>
          <p:cNvPr id="9" name="Text 6"/>
          <p:cNvSpPr/>
          <p:nvPr/>
        </p:nvSpPr>
        <p:spPr>
          <a:xfrm>
            <a:off x="6771203" y="4384000"/>
            <a:ext cx="657439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function sum() { let s = 0; for (let i = 0; i &lt; arguments.length; i++) s += arguments[i]; return s; }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350198" y="5625584"/>
            <a:ext cx="7416403" cy="1515904"/>
          </a:xfrm>
          <a:prstGeom prst="roundRect">
            <a:avLst>
              <a:gd name="adj" fmla="val 2137"/>
            </a:avLst>
          </a:prstGeom>
          <a:solidFill>
            <a:srgbClr val="303132"/>
          </a:solidFill>
          <a:ln/>
        </p:spPr>
      </p:sp>
      <p:sp>
        <p:nvSpPr>
          <p:cNvPr id="11" name="Text 8"/>
          <p:cNvSpPr/>
          <p:nvPr/>
        </p:nvSpPr>
        <p:spPr>
          <a:xfrm>
            <a:off x="6566059" y="5841444"/>
            <a:ext cx="3709988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E2E6E9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Современная альтернатива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66059" y="6277689"/>
            <a:ext cx="698468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function sum(...args) { return args.reduce((a,b) =&gt; a+b, 0); } — предпочтительнее в ES6+.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4149" y="805458"/>
            <a:ext cx="7515701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8. Практический пример: calculator.add</a:t>
            </a:r>
            <a:endParaRPr lang="en-US" sz="2900" dirty="0"/>
          </a:p>
        </p:txBody>
      </p:sp>
      <p:sp>
        <p:nvSpPr>
          <p:cNvPr id="4" name="Text 1"/>
          <p:cNvSpPr/>
          <p:nvPr/>
        </p:nvSpPr>
        <p:spPr>
          <a:xfrm>
            <a:off x="814149" y="2018228"/>
            <a:ext cx="7515701" cy="889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Реализуем метод, который суммирует произвольное число аргументов, используя arguments (или ...args). Это полезно для практики и понимания разницы между обычными и стрелочными функциями.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14149" y="3123724"/>
            <a:ext cx="7515701" cy="3271123"/>
          </a:xfrm>
          <a:prstGeom prst="roundRect">
            <a:avLst>
              <a:gd name="adj" fmla="val 933"/>
            </a:avLst>
          </a:prstGeom>
          <a:solidFill>
            <a:srgbClr val="1E1F20"/>
          </a:solidFill>
          <a:ln/>
        </p:spPr>
      </p:sp>
      <p:sp>
        <p:nvSpPr>
          <p:cNvPr id="6" name="Shape 3"/>
          <p:cNvSpPr/>
          <p:nvPr/>
        </p:nvSpPr>
        <p:spPr>
          <a:xfrm>
            <a:off x="804029" y="3123724"/>
            <a:ext cx="7535942" cy="3271123"/>
          </a:xfrm>
          <a:prstGeom prst="roundRect">
            <a:avLst>
              <a:gd name="adj" fmla="val 933"/>
            </a:avLst>
          </a:prstGeom>
          <a:solidFill>
            <a:srgbClr val="1E1F20"/>
          </a:solidFill>
          <a:ln/>
        </p:spPr>
      </p:sp>
      <p:sp>
        <p:nvSpPr>
          <p:cNvPr id="7" name="Text 4"/>
          <p:cNvSpPr/>
          <p:nvPr/>
        </p:nvSpPr>
        <p:spPr>
          <a:xfrm>
            <a:off x="1007507" y="3276362"/>
            <a:ext cx="7128986" cy="29658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let calculator = {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add: function() {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let sum = 0;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for (let i = 0; i &lt; arguments.length; i++) {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  sum += arguments[i];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}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  return sum;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  }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};</a:t>
            </a:r>
            <a:endParaRPr lang="en-US" sz="1600" dirty="0"/>
          </a:p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E2E6E9"/>
                </a:solidFill>
                <a:highlight>
                  <a:srgbClr val="1E1F20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console.log(calculator.add(1,2,3,4)); // 10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814149" y="6610588"/>
            <a:ext cx="7515701" cy="813435"/>
          </a:xfrm>
          <a:prstGeom prst="roundRect">
            <a:avLst>
              <a:gd name="adj" fmla="val 3753"/>
            </a:avLst>
          </a:prstGeom>
          <a:solidFill>
            <a:srgbClr val="262626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27" y="6892528"/>
            <a:ext cx="254318" cy="20347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75423" y="6853238"/>
            <a:ext cx="6650950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TypeScript для типизации используйте add(...args: number[]): number.</a:t>
            </a:r>
            <a:endParaRPr lang="en-US" sz="1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901</Words>
  <Application>Microsoft Office PowerPoint</Application>
  <PresentationFormat>Произвольный</PresentationFormat>
  <Paragraphs>83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Arial</vt:lpstr>
      <vt:lpstr>Montserrat Bold</vt:lpstr>
      <vt:lpstr>Book Antiqua</vt:lpstr>
      <vt:lpstr>Source Sans 3</vt:lpstr>
      <vt:lpstr>Consolas</vt:lpstr>
      <vt:lpstr>Calibri</vt:lpstr>
      <vt:lpstr>Wingdings 2</vt:lpstr>
      <vt:lpstr>Wingdings</vt:lpstr>
      <vt:lpstr>Wingdings 3</vt:lpstr>
      <vt:lpstr>Lucida Sans</vt:lpstr>
      <vt:lpstr>Times New Roman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Dinara Sandibek</dc:creator>
  <cp:lastModifiedBy>Dinara Sandibek</cp:lastModifiedBy>
  <cp:revision>3</cp:revision>
  <dcterms:created xsi:type="dcterms:W3CDTF">2026-02-27T03:26:20Z</dcterms:created>
  <dcterms:modified xsi:type="dcterms:W3CDTF">2026-03-16T08:06:29Z</dcterms:modified>
</cp:coreProperties>
</file>